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63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85D0-56F5-4BC2-BA10-0799CAB5B0F5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9C7D-55C1-40AB-81C1-E22B3A668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29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85D0-56F5-4BC2-BA10-0799CAB5B0F5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9C7D-55C1-40AB-81C1-E22B3A668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94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85D0-56F5-4BC2-BA10-0799CAB5B0F5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9C7D-55C1-40AB-81C1-E22B3A668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72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85D0-56F5-4BC2-BA10-0799CAB5B0F5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9C7D-55C1-40AB-81C1-E22B3A668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3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85D0-56F5-4BC2-BA10-0799CAB5B0F5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9C7D-55C1-40AB-81C1-E22B3A668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8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85D0-56F5-4BC2-BA10-0799CAB5B0F5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9C7D-55C1-40AB-81C1-E22B3A668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5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85D0-56F5-4BC2-BA10-0799CAB5B0F5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9C7D-55C1-40AB-81C1-E22B3A668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40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85D0-56F5-4BC2-BA10-0799CAB5B0F5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9C7D-55C1-40AB-81C1-E22B3A668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54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85D0-56F5-4BC2-BA10-0799CAB5B0F5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9C7D-55C1-40AB-81C1-E22B3A668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07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85D0-56F5-4BC2-BA10-0799CAB5B0F5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9C7D-55C1-40AB-81C1-E22B3A668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921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85D0-56F5-4BC2-BA10-0799CAB5B0F5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9C7D-55C1-40AB-81C1-E22B3A668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88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885D0-56F5-4BC2-BA10-0799CAB5B0F5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89C7D-55C1-40AB-81C1-E22B3A668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11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03419" y="934387"/>
            <a:ext cx="6238009" cy="1325563"/>
          </a:xfrm>
        </p:spPr>
        <p:txBody>
          <a:bodyPr/>
          <a:lstStyle/>
          <a:p>
            <a:r>
              <a:rPr lang="en-US" altLang="ja-JP" i="1" dirty="0"/>
              <a:t>Dear</a:t>
            </a:r>
            <a:r>
              <a:rPr lang="en-US" altLang="ja-JP" i="1" dirty="0" smtClean="0"/>
              <a:t>, Summer </a:t>
            </a:r>
            <a:r>
              <a:rPr lang="en-US" altLang="ja-JP" i="1" dirty="0"/>
              <a:t>Friend</a:t>
            </a:r>
            <a:endParaRPr kumimoji="1" lang="ja-JP" altLang="en-US" i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83878" y="6285534"/>
            <a:ext cx="651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/>
              <a:t>First</a:t>
            </a:r>
            <a:r>
              <a:rPr kumimoji="1" lang="ja-JP" altLang="en-US" sz="2400" i="1" dirty="0" smtClean="0"/>
              <a:t> </a:t>
            </a:r>
            <a:r>
              <a:rPr kumimoji="1" lang="en-US" altLang="ja-JP" sz="2400" i="1" dirty="0" smtClean="0"/>
              <a:t>Decoding</a:t>
            </a:r>
            <a:r>
              <a:rPr kumimoji="1" lang="ja-JP" altLang="en-US" sz="2400" i="1" dirty="0" smtClean="0"/>
              <a:t> </a:t>
            </a:r>
            <a:r>
              <a:rPr kumimoji="1" lang="en-US" altLang="ja-JP" sz="2400" i="1" dirty="0" smtClean="0"/>
              <a:t>Book</a:t>
            </a:r>
            <a:r>
              <a:rPr kumimoji="1" lang="ja-JP" altLang="en-US" sz="2400" i="1" dirty="0" smtClean="0"/>
              <a:t>　　</a:t>
            </a:r>
            <a:r>
              <a:rPr kumimoji="1" lang="en-US" altLang="ja-JP" sz="2400" i="1" dirty="0" smtClean="0"/>
              <a:t>By</a:t>
            </a:r>
            <a:r>
              <a:rPr kumimoji="1" lang="ja-JP" altLang="en-US" sz="2400" i="1" dirty="0" smtClean="0"/>
              <a:t> </a:t>
            </a:r>
            <a:r>
              <a:rPr kumimoji="1" lang="en-US" altLang="ja-JP" sz="2400" i="1" dirty="0" smtClean="0"/>
              <a:t>K.K</a:t>
            </a:r>
            <a:r>
              <a:rPr kumimoji="1" lang="ja-JP" altLang="en-US" sz="2400" i="1" dirty="0" smtClean="0"/>
              <a:t>　　試作</a:t>
            </a:r>
            <a:endParaRPr kumimoji="1" lang="ja-JP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246617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23899" y="0"/>
            <a:ext cx="8357755" cy="13092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Satoshi</a:t>
            </a:r>
            <a:r>
              <a:rPr kumimoji="1" lang="en-US" altLang="ja-JP" dirty="0" smtClean="0">
                <a:solidFill>
                  <a:schemeClr val="bg2">
                    <a:lumMod val="50000"/>
                  </a:schemeClr>
                </a:solidFill>
              </a:rPr>
              <a:t>  went to school in September.</a:t>
            </a:r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8596748" y="3046814"/>
            <a:ext cx="2812473" cy="173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“Who </a:t>
            </a:r>
            <a:r>
              <a:rPr lang="en-US" altLang="ja-JP" dirty="0" smtClean="0"/>
              <a:t>is there?”</a:t>
            </a:r>
            <a:endParaRPr lang="en-US" altLang="ja-JP" dirty="0" smtClean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5361710" y="2873448"/>
            <a:ext cx="2812473" cy="173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1670" y="3029969"/>
            <a:ext cx="42083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“</a:t>
            </a:r>
            <a:r>
              <a:rPr lang="ja-JP" altLang="en-US" sz="2800" dirty="0" smtClean="0"/>
              <a:t>どしん　</a:t>
            </a:r>
            <a:r>
              <a:rPr lang="ja-JP" altLang="en-US" sz="2800" dirty="0" err="1" smtClean="0"/>
              <a:t>ど</a:t>
            </a:r>
            <a:r>
              <a:rPr lang="ja-JP" altLang="en-US" sz="2800" dirty="0" smtClean="0"/>
              <a:t>しん</a:t>
            </a:r>
            <a:endParaRPr lang="en-US" altLang="ja-JP" sz="2800" dirty="0" smtClean="0"/>
          </a:p>
          <a:p>
            <a:r>
              <a:rPr lang="en-US" altLang="ja-JP" sz="2800" dirty="0" smtClean="0"/>
              <a:t>                                                                  </a:t>
            </a:r>
          </a:p>
          <a:p>
            <a:r>
              <a:rPr lang="en-US" altLang="ja-JP" sz="2800" dirty="0"/>
              <a:t>“Open the door, please.”</a:t>
            </a:r>
            <a:endParaRPr lang="ja-JP" altLang="en-US" sz="2800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3690504" y="1138960"/>
            <a:ext cx="5604164" cy="173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“Good</a:t>
            </a:r>
            <a:r>
              <a:rPr lang="ja-JP" altLang="en-US" dirty="0" smtClean="0"/>
              <a:t> </a:t>
            </a:r>
            <a:r>
              <a:rPr lang="en-US" altLang="ja-JP" dirty="0" smtClean="0"/>
              <a:t>Morning,</a:t>
            </a:r>
            <a:r>
              <a:rPr lang="ja-JP" altLang="en-US" dirty="0" smtClean="0"/>
              <a:t> </a:t>
            </a:r>
            <a:r>
              <a:rPr lang="en-US" altLang="ja-JP" dirty="0" smtClean="0"/>
              <a:t>ever</a:t>
            </a:r>
            <a:r>
              <a:rPr lang="ja-JP" altLang="en-US" dirty="0" smtClean="0"/>
              <a:t>ｙ </a:t>
            </a:r>
            <a:r>
              <a:rPr lang="en-US" altLang="ja-JP" dirty="0" smtClean="0"/>
              <a:t>one.</a:t>
            </a:r>
            <a:r>
              <a:rPr lang="ja-JP" altLang="en-US" dirty="0" smtClean="0"/>
              <a:t>”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“</a:t>
            </a:r>
            <a:r>
              <a:rPr lang="en-US" altLang="ja-JP" dirty="0" smtClean="0"/>
              <a:t>How</a:t>
            </a:r>
            <a:r>
              <a:rPr lang="ja-JP" altLang="en-US" dirty="0" smtClean="0"/>
              <a:t> </a:t>
            </a:r>
            <a:r>
              <a:rPr lang="en-US" altLang="ja-JP" dirty="0" smtClean="0"/>
              <a:t>are</a:t>
            </a:r>
            <a:r>
              <a:rPr lang="ja-JP" altLang="en-US" dirty="0"/>
              <a:t> </a:t>
            </a:r>
            <a:r>
              <a:rPr lang="en-US" altLang="ja-JP" dirty="0" smtClean="0"/>
              <a:t>you?  Long time no see</a:t>
            </a:r>
            <a:r>
              <a:rPr lang="en-US" altLang="ja-JP" dirty="0" smtClean="0"/>
              <a:t>.</a:t>
            </a:r>
            <a:r>
              <a:rPr lang="ja-JP" altLang="en-US" dirty="0" smtClean="0"/>
              <a:t>”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245918" y="5433620"/>
            <a:ext cx="11412681" cy="173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1800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月、さとしは学校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にいきました。</a:t>
            </a:r>
            <a:endParaRPr lang="en-US" altLang="ja-JP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皆手にいろんな宿題をもっています。　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おはよう、やあ、ひさしぶりだね、いろんな挨拶が聞こえます。</a:t>
            </a:r>
            <a:endParaRPr lang="en-US" altLang="ja-JP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さとし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は届いた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帽子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、水泳パンツ　設計図持参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。</a:t>
            </a:r>
            <a:endParaRPr lang="en-US" altLang="ja-JP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すると、教室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のドアをだれか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が</a:t>
            </a:r>
            <a:r>
              <a:rPr lang="ja-JP" alt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ど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しんどしんノックし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ました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。　えっ　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また？　だれ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だい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？　皆　扉を見る・・終わり</a:t>
            </a:r>
            <a:endParaRPr lang="en-US" altLang="ja-JP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047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887934" y="2268164"/>
            <a:ext cx="42083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i="1" dirty="0" smtClean="0">
                <a:latin typeface="Algerian" panose="04020705040A02060702" pitchFamily="82" charset="0"/>
              </a:rPr>
              <a:t>The</a:t>
            </a:r>
            <a:r>
              <a:rPr lang="ja-JP" altLang="en-US" sz="7200" i="1" dirty="0" smtClean="0">
                <a:latin typeface="Algerian" panose="04020705040A02060702" pitchFamily="82" charset="0"/>
              </a:rPr>
              <a:t> </a:t>
            </a:r>
            <a:r>
              <a:rPr lang="en-US" altLang="ja-JP" sz="7200" i="1" dirty="0" smtClean="0">
                <a:latin typeface="Algerian" panose="04020705040A02060702" pitchFamily="82" charset="0"/>
              </a:rPr>
              <a:t>End</a:t>
            </a:r>
            <a:endParaRPr lang="ja-JP" altLang="en-US" sz="7200" i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56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59329" y="0"/>
            <a:ext cx="6861465" cy="1325563"/>
          </a:xfrm>
        </p:spPr>
        <p:txBody>
          <a:bodyPr/>
          <a:lstStyle/>
          <a:p>
            <a:r>
              <a:rPr kumimoji="1" lang="ja-JP" altLang="en-US" dirty="0" smtClean="0"/>
              <a:t>　　　　サイトワード　ビンゴ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779316" y="1101791"/>
            <a:ext cx="2182091" cy="1756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 smtClean="0"/>
              <a:t>Who</a:t>
            </a:r>
            <a:endParaRPr kumimoji="1" lang="ja-JP" altLang="en-US" sz="6600" dirty="0"/>
          </a:p>
        </p:txBody>
      </p:sp>
      <p:sp>
        <p:nvSpPr>
          <p:cNvPr id="5" name="正方形/長方形 4"/>
          <p:cNvSpPr/>
          <p:nvPr/>
        </p:nvSpPr>
        <p:spPr>
          <a:xfrm>
            <a:off x="779316" y="3006613"/>
            <a:ext cx="2182091" cy="1756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 smtClean="0"/>
              <a:t>We</a:t>
            </a:r>
            <a:endParaRPr kumimoji="1" lang="ja-JP" altLang="en-US" sz="6600" dirty="0"/>
          </a:p>
        </p:txBody>
      </p:sp>
      <p:sp>
        <p:nvSpPr>
          <p:cNvPr id="6" name="正方形/長方形 5"/>
          <p:cNvSpPr/>
          <p:nvPr/>
        </p:nvSpPr>
        <p:spPr>
          <a:xfrm>
            <a:off x="5559134" y="1107291"/>
            <a:ext cx="2182091" cy="1756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 smtClean="0"/>
              <a:t>You</a:t>
            </a:r>
            <a:endParaRPr kumimoji="1" lang="ja-JP" altLang="en-US" sz="6600" dirty="0"/>
          </a:p>
        </p:txBody>
      </p:sp>
      <p:sp>
        <p:nvSpPr>
          <p:cNvPr id="7" name="正方形/長方形 6"/>
          <p:cNvSpPr/>
          <p:nvPr/>
        </p:nvSpPr>
        <p:spPr>
          <a:xfrm>
            <a:off x="5611090" y="3006613"/>
            <a:ext cx="2182091" cy="1756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 smtClean="0"/>
              <a:t>He</a:t>
            </a:r>
            <a:endParaRPr kumimoji="1" lang="ja-JP" altLang="en-US" sz="6600" dirty="0"/>
          </a:p>
        </p:txBody>
      </p:sp>
      <p:sp>
        <p:nvSpPr>
          <p:cNvPr id="8" name="正方形/長方形 7"/>
          <p:cNvSpPr/>
          <p:nvPr/>
        </p:nvSpPr>
        <p:spPr>
          <a:xfrm>
            <a:off x="5611090" y="4905935"/>
            <a:ext cx="2182091" cy="1756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 smtClean="0"/>
              <a:t>My</a:t>
            </a:r>
            <a:endParaRPr kumimoji="1" lang="ja-JP" altLang="en-US" sz="6600" dirty="0"/>
          </a:p>
        </p:txBody>
      </p:sp>
      <p:sp>
        <p:nvSpPr>
          <p:cNvPr id="9" name="正方形/長方形 8"/>
          <p:cNvSpPr/>
          <p:nvPr/>
        </p:nvSpPr>
        <p:spPr>
          <a:xfrm>
            <a:off x="3158831" y="4932216"/>
            <a:ext cx="2182091" cy="1756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 smtClean="0"/>
              <a:t>How</a:t>
            </a:r>
            <a:endParaRPr kumimoji="1" lang="ja-JP" altLang="en-US" sz="6600" dirty="0"/>
          </a:p>
        </p:txBody>
      </p:sp>
      <p:sp>
        <p:nvSpPr>
          <p:cNvPr id="10" name="正方形/長方形 9"/>
          <p:cNvSpPr/>
          <p:nvPr/>
        </p:nvSpPr>
        <p:spPr>
          <a:xfrm>
            <a:off x="800096" y="4911434"/>
            <a:ext cx="2182091" cy="1756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/>
              <a:t>What</a:t>
            </a:r>
            <a:endParaRPr kumimoji="1" lang="ja-JP" altLang="en-US" sz="6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3169225" y="1117168"/>
            <a:ext cx="2182091" cy="1756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 smtClean="0"/>
              <a:t>I</a:t>
            </a:r>
            <a:r>
              <a:rPr kumimoji="1" lang="ja-JP" altLang="en-US" sz="8000" dirty="0" smtClean="0"/>
              <a:t>　</a:t>
            </a:r>
            <a:endParaRPr kumimoji="1" lang="ja-JP" altLang="en-US" sz="8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3169224" y="3024692"/>
            <a:ext cx="2182091" cy="1756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 smtClean="0"/>
              <a:t>She</a:t>
            </a:r>
            <a:endParaRPr kumimoji="1" lang="ja-JP" altLang="en-US" sz="6600" dirty="0"/>
          </a:p>
        </p:txBody>
      </p:sp>
      <p:sp>
        <p:nvSpPr>
          <p:cNvPr id="14" name="正方形/長方形 13"/>
          <p:cNvSpPr/>
          <p:nvPr/>
        </p:nvSpPr>
        <p:spPr>
          <a:xfrm>
            <a:off x="9299864" y="1132547"/>
            <a:ext cx="2130136" cy="17253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 smtClean="0"/>
              <a:t>ｔｈ</a:t>
            </a:r>
            <a:endParaRPr kumimoji="1" lang="ja-JP" altLang="en-US" sz="6600" dirty="0"/>
          </a:p>
        </p:txBody>
      </p:sp>
      <p:sp>
        <p:nvSpPr>
          <p:cNvPr id="15" name="正方形/長方形 14"/>
          <p:cNvSpPr/>
          <p:nvPr/>
        </p:nvSpPr>
        <p:spPr>
          <a:xfrm>
            <a:off x="9299864" y="2970396"/>
            <a:ext cx="2130136" cy="17253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 smtClean="0"/>
              <a:t>ｃｈ</a:t>
            </a:r>
            <a:endParaRPr kumimoji="1" lang="ja-JP" altLang="en-US" sz="6600" dirty="0"/>
          </a:p>
        </p:txBody>
      </p:sp>
      <p:sp>
        <p:nvSpPr>
          <p:cNvPr id="16" name="正方形/長方形 15"/>
          <p:cNvSpPr/>
          <p:nvPr/>
        </p:nvSpPr>
        <p:spPr>
          <a:xfrm>
            <a:off x="9299864" y="4836880"/>
            <a:ext cx="2130136" cy="17253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 smtClean="0"/>
              <a:t>ｓｈ</a:t>
            </a:r>
            <a:endParaRPr kumimoji="1" lang="ja-JP" altLang="en-US" sz="6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137073" y="345039"/>
            <a:ext cx="3054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二つで　一つ　</a:t>
            </a:r>
            <a:endParaRPr kumimoji="1" lang="en-US" altLang="ja-JP" dirty="0" smtClean="0"/>
          </a:p>
          <a:p>
            <a:r>
              <a:rPr lang="ja-JP" altLang="en-US" dirty="0" smtClean="0"/>
              <a:t>　　（</a:t>
            </a:r>
            <a:r>
              <a:rPr lang="en-US" altLang="ja-JP" dirty="0" smtClean="0"/>
              <a:t>2</a:t>
            </a:r>
            <a:r>
              <a:rPr lang="ja-JP" altLang="en-US" dirty="0" smtClean="0"/>
              <a:t>文字子音）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54608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ストーリー→文字の活動</a:t>
            </a:r>
            <a:r>
              <a:rPr lang="ja-JP" altLang="en-US" dirty="0"/>
              <a:t>　</a:t>
            </a:r>
            <a:r>
              <a:rPr lang="ja-JP" altLang="en-US" dirty="0" smtClean="0"/>
              <a:t>文の構造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5690" y="1264516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①　</a:t>
            </a:r>
            <a:r>
              <a:rPr kumimoji="1" lang="en-US" altLang="ja-JP" dirty="0" smtClean="0"/>
              <a:t>I</a:t>
            </a:r>
            <a:r>
              <a:rPr kumimoji="1" lang="ja-JP" altLang="en-US" dirty="0" smtClean="0"/>
              <a:t> 　</a:t>
            </a:r>
            <a:r>
              <a:rPr kumimoji="1" lang="en-US" altLang="ja-JP" dirty="0" smtClean="0"/>
              <a:t>enjoyed</a:t>
            </a:r>
            <a:r>
              <a:rPr lang="ja-JP" altLang="en-US" dirty="0"/>
              <a:t>　</a:t>
            </a:r>
            <a:r>
              <a:rPr kumimoji="1" lang="ja-JP" altLang="en-US" dirty="0" smtClean="0"/>
              <a:t>□□　の</a:t>
            </a:r>
            <a:r>
              <a:rPr kumimoji="1" lang="ja-JP" altLang="en-US" dirty="0" smtClean="0"/>
              <a:t>入れ替えカード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②　</a:t>
            </a:r>
            <a:r>
              <a:rPr kumimoji="1" lang="en-US" altLang="ja-JP" dirty="0" smtClean="0"/>
              <a:t>I</a:t>
            </a:r>
            <a:r>
              <a:rPr kumimoji="1" lang="ja-JP" altLang="en-US" dirty="0" smtClean="0"/>
              <a:t> 　</a:t>
            </a:r>
            <a:r>
              <a:rPr kumimoji="1" lang="en-US" altLang="ja-JP" dirty="0" smtClean="0"/>
              <a:t>saw</a:t>
            </a:r>
            <a:r>
              <a:rPr kumimoji="1" lang="ja-JP" altLang="en-US" dirty="0" smtClean="0"/>
              <a:t> 　□□　の</a:t>
            </a:r>
            <a:r>
              <a:rPr kumimoji="1" lang="ja-JP" altLang="en-US" dirty="0" smtClean="0"/>
              <a:t>入れ替えカード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③　夏</a:t>
            </a:r>
            <a:r>
              <a:rPr lang="ja-JP" altLang="en-US" dirty="0" smtClean="0"/>
              <a:t>の</a:t>
            </a:r>
            <a:r>
              <a:rPr lang="ja-JP" altLang="en-US" dirty="0"/>
              <a:t>風景</a:t>
            </a:r>
            <a:r>
              <a:rPr lang="ja-JP" altLang="en-US" dirty="0" smtClean="0"/>
              <a:t>の</a:t>
            </a:r>
            <a:r>
              <a:rPr lang="ja-JP" altLang="en-US" dirty="0" smtClean="0"/>
              <a:t>中に何が見えるかな？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dirty="0" smtClean="0"/>
              <a:t>みつけて読んでみよう。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c</a:t>
            </a:r>
            <a:r>
              <a:rPr lang="en-US" altLang="ja-JP" dirty="0" smtClean="0"/>
              <a:t>ap  </a:t>
            </a:r>
            <a:r>
              <a:rPr lang="en-US" altLang="ja-JP" dirty="0" smtClean="0"/>
              <a:t>parasol  mat   bag   net   </a:t>
            </a:r>
            <a:r>
              <a:rPr lang="en-US" altLang="ja-JP" dirty="0" smtClean="0"/>
              <a:t>hat  </a:t>
            </a:r>
            <a:r>
              <a:rPr lang="en-US" altLang="ja-JP" dirty="0" smtClean="0"/>
              <a:t>pants 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hat   </a:t>
            </a:r>
            <a:r>
              <a:rPr lang="en-US" altLang="ja-JP" dirty="0" smtClean="0"/>
              <a:t>beach ball    </a:t>
            </a:r>
            <a:r>
              <a:rPr lang="en-US" altLang="ja-JP" dirty="0" smtClean="0"/>
              <a:t>fishing  rod</a:t>
            </a:r>
            <a:r>
              <a:rPr lang="en-US" altLang="ja-JP" dirty="0"/>
              <a:t> </a:t>
            </a:r>
            <a:r>
              <a:rPr lang="ja-JP" altLang="en-US" dirty="0" smtClean="0"/>
              <a:t>　</a:t>
            </a:r>
            <a:r>
              <a:rPr lang="en-US" altLang="ja-JP" dirty="0" smtClean="0"/>
              <a:t>s</a:t>
            </a:r>
            <a:r>
              <a:rPr kumimoji="1" lang="en-US" altLang="ja-JP" dirty="0" smtClean="0"/>
              <a:t>hovel  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366" y="1365590"/>
            <a:ext cx="3880924" cy="414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52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7873" y="13069"/>
            <a:ext cx="7142018" cy="19878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One</a:t>
            </a:r>
            <a:r>
              <a:rPr lang="ja-JP" altLang="en-US" dirty="0" smtClean="0"/>
              <a:t> </a:t>
            </a:r>
            <a:r>
              <a:rPr lang="en-US" altLang="ja-JP" dirty="0" smtClean="0"/>
              <a:t>summer</a:t>
            </a:r>
            <a:r>
              <a:rPr lang="ja-JP" altLang="en-US" dirty="0" smtClean="0"/>
              <a:t> </a:t>
            </a:r>
            <a:r>
              <a:rPr lang="en-US" altLang="ja-JP" dirty="0" smtClean="0"/>
              <a:t>night,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Satoshi</a:t>
            </a:r>
            <a:r>
              <a:rPr kumimoji="1" lang="en-US" altLang="ja-JP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kumimoji="1" lang="en-US" altLang="ja-JP" dirty="0" smtClean="0">
                <a:solidFill>
                  <a:schemeClr val="bg2">
                    <a:lumMod val="50000"/>
                  </a:schemeClr>
                </a:solidFill>
              </a:rPr>
              <a:t>was </a:t>
            </a:r>
            <a:r>
              <a:rPr kumimoji="1" lang="en-US" altLang="ja-JP" dirty="0" smtClean="0">
                <a:solidFill>
                  <a:schemeClr val="bg2">
                    <a:lumMod val="50000"/>
                  </a:schemeClr>
                </a:solidFill>
              </a:rPr>
              <a:t>doing </a:t>
            </a:r>
            <a:r>
              <a:rPr kumimoji="1" lang="en-US" altLang="ja-JP" dirty="0" smtClean="0">
                <a:solidFill>
                  <a:schemeClr val="bg2">
                    <a:lumMod val="50000"/>
                  </a:schemeClr>
                </a:solidFill>
              </a:rPr>
              <a:t>summer homework</a:t>
            </a:r>
            <a:r>
              <a:rPr kumimoji="1" lang="en-US" altLang="ja-JP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8305799" y="1992421"/>
            <a:ext cx="2812473" cy="173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“</a:t>
            </a:r>
            <a:r>
              <a:rPr lang="en-US" altLang="ja-JP" dirty="0" smtClean="0"/>
              <a:t>Who</a:t>
            </a:r>
            <a:r>
              <a:rPr lang="ja-JP" altLang="en-US" dirty="0" smtClean="0"/>
              <a:t> </a:t>
            </a:r>
            <a:r>
              <a:rPr lang="en-US" altLang="ja-JP" dirty="0" smtClean="0"/>
              <a:t>is there?”</a:t>
            </a:r>
            <a:endParaRPr lang="en-US" altLang="ja-JP" dirty="0" smtClean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5361710" y="2873448"/>
            <a:ext cx="2812473" cy="173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7873" y="2131906"/>
            <a:ext cx="42083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“</a:t>
            </a:r>
            <a:r>
              <a:rPr lang="en-US" altLang="ja-JP" sz="2800" dirty="0" smtClean="0"/>
              <a:t>Knock </a:t>
            </a:r>
            <a:r>
              <a:rPr lang="en-US" altLang="ja-JP" sz="2800" dirty="0" err="1" smtClean="0"/>
              <a:t>Knock</a:t>
            </a:r>
            <a:r>
              <a:rPr lang="en-US" altLang="ja-JP" sz="2800" dirty="0" smtClean="0"/>
              <a:t>.”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/>
              <a:t>                                   </a:t>
            </a:r>
            <a:r>
              <a:rPr lang="en-US" altLang="ja-JP" sz="2800" dirty="0" smtClean="0"/>
              <a:t>                                             </a:t>
            </a:r>
          </a:p>
          <a:p>
            <a:r>
              <a:rPr lang="en-US" altLang="ja-JP" sz="2800" dirty="0"/>
              <a:t>“Open the door, please.”</a:t>
            </a:r>
            <a:endParaRPr lang="ja-JP" altLang="en-US" sz="2800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8361219" y="3471695"/>
            <a:ext cx="3622961" cy="17344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No,</a:t>
            </a:r>
            <a:r>
              <a:rPr lang="ja-JP" altLang="en-US" dirty="0"/>
              <a:t> </a:t>
            </a:r>
            <a:r>
              <a:rPr lang="en-US" altLang="ja-JP" dirty="0" smtClean="0"/>
              <a:t>I</a:t>
            </a:r>
            <a:r>
              <a:rPr lang="ja-JP" altLang="en-US" dirty="0"/>
              <a:t> </a:t>
            </a:r>
            <a:r>
              <a:rPr lang="en-US" altLang="ja-JP" dirty="0" smtClean="0"/>
              <a:t>am</a:t>
            </a:r>
            <a:r>
              <a:rPr lang="ja-JP" altLang="en-US" dirty="0"/>
              <a:t> </a:t>
            </a:r>
            <a:r>
              <a:rPr lang="en-US" altLang="ja-JP" dirty="0" smtClean="0"/>
              <a:t>busy!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Go</a:t>
            </a:r>
            <a:r>
              <a:rPr lang="ja-JP" altLang="en-US" dirty="0"/>
              <a:t> </a:t>
            </a:r>
            <a:r>
              <a:rPr lang="en-US" altLang="ja-JP" dirty="0" smtClean="0"/>
              <a:t>away!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I</a:t>
            </a:r>
            <a:r>
              <a:rPr lang="ja-JP" altLang="en-US" dirty="0" smtClean="0"/>
              <a:t> </a:t>
            </a:r>
            <a:r>
              <a:rPr lang="en-US" altLang="ja-JP" dirty="0" smtClean="0"/>
              <a:t>have only</a:t>
            </a:r>
            <a:r>
              <a:rPr lang="ja-JP" altLang="en-US" dirty="0" smtClean="0"/>
              <a:t> </a:t>
            </a:r>
            <a:r>
              <a:rPr lang="en-US" altLang="ja-JP" dirty="0" smtClean="0"/>
              <a:t>two</a:t>
            </a:r>
            <a:r>
              <a:rPr lang="ja-JP" altLang="en-US" dirty="0" smtClean="0"/>
              <a:t> </a:t>
            </a:r>
            <a:r>
              <a:rPr lang="en-US" altLang="ja-JP" dirty="0" smtClean="0"/>
              <a:t>days.</a:t>
            </a: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297873" y="5480477"/>
            <a:ext cx="10515600" cy="173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dirty="0" smtClean="0">
                <a:solidFill>
                  <a:srgbClr val="00B0F0"/>
                </a:solidFill>
              </a:rPr>
              <a:t>挿絵→　</a:t>
            </a:r>
            <a:r>
              <a:rPr lang="ja-JP" altLang="en-US" sz="1800" dirty="0" smtClean="0">
                <a:solidFill>
                  <a:srgbClr val="00B0F0"/>
                </a:solidFill>
              </a:rPr>
              <a:t>夏</a:t>
            </a:r>
            <a:r>
              <a:rPr lang="ja-JP" altLang="en-US" sz="1800" dirty="0" smtClean="0">
                <a:solidFill>
                  <a:srgbClr val="00B0F0"/>
                </a:solidFill>
              </a:rPr>
              <a:t>の夜のことです</a:t>
            </a:r>
            <a:r>
              <a:rPr lang="ja-JP" altLang="en-US" sz="1800" dirty="0" smtClean="0">
                <a:solidFill>
                  <a:srgbClr val="00B0F0"/>
                </a:solidFill>
              </a:rPr>
              <a:t>。さとしは夏の宿題をしていました。</a:t>
            </a:r>
            <a:endParaRPr lang="en-US" altLang="ja-JP" sz="1800" dirty="0" smtClean="0">
              <a:solidFill>
                <a:srgbClr val="00B0F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dirty="0" smtClean="0">
                <a:solidFill>
                  <a:srgbClr val="00B0F0"/>
                </a:solidFill>
              </a:rPr>
              <a:t>部屋</a:t>
            </a:r>
            <a:r>
              <a:rPr lang="ja-JP" altLang="en-US" sz="1800" dirty="0" smtClean="0">
                <a:solidFill>
                  <a:srgbClr val="00B0F0"/>
                </a:solidFill>
              </a:rPr>
              <a:t>には、つくりかけの工作や　日記や　描いた絵</a:t>
            </a:r>
            <a:r>
              <a:rPr lang="ja-JP" altLang="en-US" sz="1800" dirty="0" smtClean="0">
                <a:solidFill>
                  <a:srgbClr val="00B0F0"/>
                </a:solidFill>
              </a:rPr>
              <a:t>があちこち</a:t>
            </a:r>
            <a:r>
              <a:rPr lang="ja-JP" altLang="en-US" sz="1800" dirty="0" smtClean="0">
                <a:solidFill>
                  <a:srgbClr val="00B0F0"/>
                </a:solidFill>
              </a:rPr>
              <a:t>に</a:t>
            </a:r>
            <a:r>
              <a:rPr lang="ja-JP" altLang="en-US" sz="1800" dirty="0" smtClean="0">
                <a:solidFill>
                  <a:srgbClr val="00B0F0"/>
                </a:solidFill>
              </a:rPr>
              <a:t>あります。</a:t>
            </a:r>
            <a:endParaRPr lang="en-US" altLang="ja-JP" sz="1800" dirty="0" smtClean="0">
              <a:solidFill>
                <a:srgbClr val="00B0F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dirty="0">
                <a:solidFill>
                  <a:srgbClr val="00B0F0"/>
                </a:solidFill>
              </a:rPr>
              <a:t>誰</a:t>
            </a:r>
            <a:r>
              <a:rPr lang="ja-JP" altLang="en-US" sz="1800" dirty="0" smtClean="0">
                <a:solidFill>
                  <a:srgbClr val="00B0F0"/>
                </a:solidFill>
              </a:rPr>
              <a:t>かがドアをノックしました。ドアを開けてください。　　　だれ？　ぼく、忙しいんだ。あと</a:t>
            </a:r>
            <a:r>
              <a:rPr lang="en-US" altLang="ja-JP" sz="1800" dirty="0" smtClean="0">
                <a:solidFill>
                  <a:srgbClr val="00B0F0"/>
                </a:solidFill>
              </a:rPr>
              <a:t>2</a:t>
            </a:r>
            <a:r>
              <a:rPr lang="ja-JP" altLang="en-US" sz="1800" dirty="0" smtClean="0">
                <a:solidFill>
                  <a:srgbClr val="00B0F0"/>
                </a:solidFill>
              </a:rPr>
              <a:t>日しかないんだ。</a:t>
            </a:r>
            <a:r>
              <a:rPr lang="ja-JP" altLang="en-US" sz="1800" dirty="0" smtClean="0">
                <a:solidFill>
                  <a:srgbClr val="00B0F0"/>
                </a:solidFill>
              </a:rPr>
              <a:t>　</a:t>
            </a:r>
            <a:endParaRPr lang="ja-JP" altLang="en-US" sz="1800" dirty="0">
              <a:solidFill>
                <a:srgbClr val="00B0F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222" y="1860455"/>
            <a:ext cx="3222479" cy="322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388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0891" y="5308284"/>
            <a:ext cx="10515600" cy="173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dirty="0" smtClean="0">
                <a:solidFill>
                  <a:srgbClr val="00B0F0"/>
                </a:solidFill>
              </a:rPr>
              <a:t>挿絵</a:t>
            </a:r>
            <a:r>
              <a:rPr lang="ja-JP" altLang="en-US" sz="1800" dirty="0" smtClean="0">
                <a:solidFill>
                  <a:srgbClr val="00B0F0"/>
                </a:solidFill>
              </a:rPr>
              <a:t>　</a:t>
            </a:r>
            <a:r>
              <a:rPr lang="ja-JP" altLang="en-US" sz="1800" dirty="0" smtClean="0">
                <a:solidFill>
                  <a:srgbClr val="00B0F0"/>
                </a:solidFill>
              </a:rPr>
              <a:t>ふとみると、ドア下</a:t>
            </a:r>
            <a:r>
              <a:rPr lang="ja-JP" altLang="en-US" sz="1800" dirty="0" smtClean="0">
                <a:solidFill>
                  <a:srgbClr val="00B0F0"/>
                </a:solidFill>
              </a:rPr>
              <a:t>から麦わら</a:t>
            </a:r>
            <a:r>
              <a:rPr lang="ja-JP" altLang="en-US" sz="1800" dirty="0" smtClean="0">
                <a:solidFill>
                  <a:srgbClr val="00B0F0"/>
                </a:solidFill>
              </a:rPr>
              <a:t>帽子の先</a:t>
            </a:r>
            <a:r>
              <a:rPr lang="ja-JP" altLang="en-US" sz="1800" dirty="0" err="1" smtClean="0">
                <a:solidFill>
                  <a:srgbClr val="00B0F0"/>
                </a:solidFill>
              </a:rPr>
              <a:t>っちょが</a:t>
            </a:r>
            <a:r>
              <a:rPr lang="ja-JP" altLang="en-US" sz="1800" dirty="0" smtClean="0">
                <a:solidFill>
                  <a:srgbClr val="00B0F0"/>
                </a:solidFill>
              </a:rPr>
              <a:t>のぞいています。</a:t>
            </a:r>
            <a:endParaRPr lang="en-US" altLang="ja-JP" sz="1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kumimoji="1" lang="ja-JP" altLang="en-US" sz="1800" dirty="0" smtClean="0">
                <a:solidFill>
                  <a:srgbClr val="00B0F0"/>
                </a:solidFill>
              </a:rPr>
              <a:t>これなに？　あ、僕の麦わら帽子だ。どこにあったの。</a:t>
            </a:r>
            <a:endParaRPr kumimoji="1" lang="en-US" altLang="ja-JP" sz="1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ja-JP" altLang="en-US" sz="1800" dirty="0" smtClean="0">
                <a:solidFill>
                  <a:srgbClr val="00B0F0"/>
                </a:solidFill>
              </a:rPr>
              <a:t>あり→　きみ</a:t>
            </a:r>
            <a:r>
              <a:rPr lang="ja-JP" altLang="en-US" sz="1800" dirty="0" smtClean="0">
                <a:solidFill>
                  <a:srgbClr val="00B0F0"/>
                </a:solidFill>
              </a:rPr>
              <a:t>、公園で</a:t>
            </a:r>
            <a:r>
              <a:rPr lang="ja-JP" altLang="en-US" sz="1800" dirty="0" smtClean="0">
                <a:solidFill>
                  <a:srgbClr val="00B0F0"/>
                </a:solidFill>
              </a:rPr>
              <a:t>ホットドッグ食べたよ</a:t>
            </a:r>
            <a:r>
              <a:rPr lang="ja-JP" altLang="en-US" sz="1800" dirty="0" smtClean="0">
                <a:solidFill>
                  <a:srgbClr val="00B0F0"/>
                </a:solidFill>
              </a:rPr>
              <a:t>。</a:t>
            </a:r>
            <a:r>
              <a:rPr lang="ja-JP" altLang="en-US" sz="1800" dirty="0" smtClean="0">
                <a:solidFill>
                  <a:srgbClr val="00B0F0"/>
                </a:solidFill>
              </a:rPr>
              <a:t>だ</a:t>
            </a:r>
            <a:r>
              <a:rPr lang="en-US" altLang="ja-JP" sz="1800" dirty="0" err="1" smtClean="0">
                <a:solidFill>
                  <a:srgbClr val="00B0F0"/>
                </a:solidFill>
              </a:rPr>
              <a:t>ni</a:t>
            </a:r>
            <a:r>
              <a:rPr lang="ja-JP" altLang="en-US" sz="1800" dirty="0" err="1" smtClean="0">
                <a:solidFill>
                  <a:srgbClr val="00B0F0"/>
                </a:solidFill>
              </a:rPr>
              <a:t>れかが</a:t>
            </a:r>
            <a:r>
              <a:rPr lang="ja-JP" altLang="en-US" sz="1800" dirty="0" smtClean="0">
                <a:solidFill>
                  <a:srgbClr val="00B0F0"/>
                </a:solidFill>
              </a:rPr>
              <a:t>話しているけど、帽子の端っこで見えない（</a:t>
            </a:r>
            <a:r>
              <a:rPr lang="en-US" altLang="ja-JP" sz="1800" dirty="0" smtClean="0">
                <a:solidFill>
                  <a:srgbClr val="00B0F0"/>
                </a:solidFill>
              </a:rPr>
              <a:t>Ant</a:t>
            </a:r>
            <a:r>
              <a:rPr lang="ja-JP" altLang="en-US" sz="1800" dirty="0" smtClean="0">
                <a:solidFill>
                  <a:srgbClr val="00B0F0"/>
                </a:solidFill>
              </a:rPr>
              <a:t>は公園でさとしの食べたケチャップ</a:t>
            </a:r>
            <a:r>
              <a:rPr lang="ja-JP" altLang="en-US" sz="1800" dirty="0" smtClean="0">
                <a:solidFill>
                  <a:srgbClr val="00B0F0"/>
                </a:solidFill>
              </a:rPr>
              <a:t>がおちて</a:t>
            </a:r>
            <a:r>
              <a:rPr lang="ja-JP" altLang="en-US" sz="1800" dirty="0" smtClean="0">
                <a:solidFill>
                  <a:srgbClr val="00B0F0"/>
                </a:solidFill>
              </a:rPr>
              <a:t>下敷き</a:t>
            </a:r>
            <a:r>
              <a:rPr lang="ja-JP" altLang="en-US" sz="1800" dirty="0" smtClean="0">
                <a:solidFill>
                  <a:srgbClr val="00B0F0"/>
                </a:solidFill>
              </a:rPr>
              <a:t>になる寸前だった</a:t>
            </a:r>
            <a:r>
              <a:rPr lang="en-US" altLang="ja-JP" sz="1800" dirty="0" smtClean="0">
                <a:solidFill>
                  <a:srgbClr val="00B0F0"/>
                </a:solidFill>
              </a:rPr>
              <a:t>)</a:t>
            </a:r>
            <a:r>
              <a:rPr lang="ja-JP" altLang="en-US" sz="1800" dirty="0" smtClean="0">
                <a:solidFill>
                  <a:srgbClr val="00B0F0"/>
                </a:solidFill>
              </a:rPr>
              <a:t>　　さとしは、忙しいので、すこしおこっている。</a:t>
            </a:r>
            <a:endParaRPr kumimoji="1" lang="ja-JP" altLang="en-US" sz="1800" dirty="0">
              <a:solidFill>
                <a:srgbClr val="00B0F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0891" y="1036745"/>
            <a:ext cx="420831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dirty="0"/>
          </a:p>
          <a:p>
            <a:endParaRPr lang="en-US" altLang="ja-JP" sz="2800" dirty="0" smtClean="0"/>
          </a:p>
          <a:p>
            <a:endParaRPr lang="en-US" altLang="ja-JP" sz="2800" dirty="0"/>
          </a:p>
          <a:p>
            <a:r>
              <a:rPr lang="en-US" altLang="ja-JP" sz="2800" dirty="0" smtClean="0"/>
              <a:t>Satoshi,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You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ate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a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hot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dog</a:t>
            </a:r>
          </a:p>
          <a:p>
            <a:r>
              <a:rPr lang="en-US" altLang="ja-JP" sz="2800" dirty="0" smtClean="0"/>
              <a:t> in the park.</a:t>
            </a:r>
          </a:p>
          <a:p>
            <a:endParaRPr lang="en-US" altLang="ja-JP" sz="2800" dirty="0" smtClean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00891" y="3401042"/>
            <a:ext cx="7142018" cy="11981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Someone</a:t>
            </a:r>
            <a:r>
              <a:rPr lang="ja-JP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said under the hat.</a:t>
            </a:r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　</a:t>
            </a:r>
            <a:endParaRPr lang="en-US" altLang="ja-JP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7713518" y="2468698"/>
            <a:ext cx="3654135" cy="2183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499" y="2768040"/>
            <a:ext cx="1571192" cy="114703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9210" y="381076"/>
            <a:ext cx="5294599" cy="4281570"/>
          </a:xfrm>
          <a:prstGeom prst="rect">
            <a:avLst/>
          </a:prstGeom>
        </p:spPr>
      </p:pic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8793744" y="174977"/>
            <a:ext cx="3196934" cy="21836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“</a:t>
            </a:r>
            <a:r>
              <a:rPr lang="en-US" altLang="ja-JP" dirty="0" smtClean="0"/>
              <a:t>What is this?”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“</a:t>
            </a:r>
            <a:r>
              <a:rPr lang="en-US" altLang="ja-JP" dirty="0" smtClean="0"/>
              <a:t>Ah,</a:t>
            </a:r>
            <a:r>
              <a:rPr lang="ja-JP" altLang="en-US" dirty="0" smtClean="0"/>
              <a:t> </a:t>
            </a:r>
            <a:r>
              <a:rPr lang="en-US" altLang="ja-JP" dirty="0" smtClean="0"/>
              <a:t>It‘s</a:t>
            </a:r>
            <a:r>
              <a:rPr lang="ja-JP" altLang="en-US" dirty="0" smtClean="0"/>
              <a:t> </a:t>
            </a:r>
            <a:r>
              <a:rPr lang="en-US" altLang="ja-JP" dirty="0" smtClean="0"/>
              <a:t>my</a:t>
            </a:r>
            <a:r>
              <a:rPr lang="ja-JP" altLang="en-US" dirty="0" smtClean="0"/>
              <a:t> </a:t>
            </a:r>
            <a:r>
              <a:rPr lang="en-US" altLang="ja-JP" dirty="0" smtClean="0"/>
              <a:t>hat!”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“</a:t>
            </a:r>
            <a:r>
              <a:rPr lang="en-US" altLang="ja-JP" dirty="0" smtClean="0"/>
              <a:t>Where?”</a:t>
            </a:r>
          </a:p>
        </p:txBody>
      </p:sp>
    </p:spTree>
    <p:extLst>
      <p:ext uri="{BB962C8B-B14F-4D97-AF65-F5344CB8AC3E}">
        <p14:creationId xmlns:p14="http://schemas.microsoft.com/office/powerpoint/2010/main" val="2233388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8339" y="-164749"/>
            <a:ext cx="7142018" cy="19878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The next night,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Satoshi</a:t>
            </a:r>
            <a:r>
              <a:rPr kumimoji="1" lang="en-US" altLang="ja-JP" dirty="0" smtClean="0">
                <a:solidFill>
                  <a:schemeClr val="bg2">
                    <a:lumMod val="50000"/>
                  </a:schemeClr>
                </a:solidFill>
              </a:rPr>
              <a:t>  was doing </a:t>
            </a:r>
            <a:r>
              <a:rPr kumimoji="1" lang="en-US" altLang="ja-JP" dirty="0" smtClean="0">
                <a:solidFill>
                  <a:schemeClr val="bg2">
                    <a:lumMod val="50000"/>
                  </a:schemeClr>
                </a:solidFill>
              </a:rPr>
              <a:t>summer homework</a:t>
            </a:r>
            <a:r>
              <a:rPr kumimoji="1" lang="en-US" altLang="ja-JP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8451275" y="2651606"/>
            <a:ext cx="2812473" cy="173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“Who </a:t>
            </a:r>
            <a:r>
              <a:rPr lang="en-US" altLang="ja-JP" dirty="0" smtClean="0"/>
              <a:t>is there</a:t>
            </a:r>
            <a:r>
              <a:rPr lang="en-US" altLang="ja-JP" dirty="0" smtClean="0"/>
              <a:t>?”</a:t>
            </a:r>
            <a:endParaRPr lang="en-US" altLang="ja-JP" dirty="0" smtClean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5361710" y="2873448"/>
            <a:ext cx="2812473" cy="173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4357" y="2674275"/>
            <a:ext cx="42083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“</a:t>
            </a:r>
            <a:r>
              <a:rPr lang="en-US" altLang="ja-JP" sz="2800" dirty="0" smtClean="0"/>
              <a:t>Knock </a:t>
            </a:r>
            <a:r>
              <a:rPr lang="en-US" altLang="ja-JP" sz="2800" dirty="0" err="1" smtClean="0"/>
              <a:t>Knock</a:t>
            </a:r>
            <a:r>
              <a:rPr lang="en-US" altLang="ja-JP" sz="2800" dirty="0" smtClean="0"/>
              <a:t>.”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/>
              <a:t>                                   </a:t>
            </a:r>
            <a:endParaRPr lang="en-US" altLang="ja-JP" sz="2800" dirty="0" smtClean="0"/>
          </a:p>
          <a:p>
            <a:endParaRPr lang="en-US" altLang="ja-JP" sz="2800" dirty="0"/>
          </a:p>
          <a:p>
            <a:r>
              <a:rPr lang="en-US" altLang="ja-JP" sz="2800" dirty="0" smtClean="0"/>
              <a:t>                                                   </a:t>
            </a:r>
          </a:p>
          <a:p>
            <a:r>
              <a:rPr lang="en-US" altLang="ja-JP" sz="2800" dirty="0"/>
              <a:t>“Open the door, please.”</a:t>
            </a:r>
            <a:endParaRPr lang="ja-JP" altLang="en-US" sz="2800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8451275" y="4780949"/>
            <a:ext cx="3622961" cy="17344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No,</a:t>
            </a:r>
            <a:r>
              <a:rPr lang="ja-JP" altLang="en-US" dirty="0"/>
              <a:t> </a:t>
            </a:r>
            <a:r>
              <a:rPr lang="en-US" altLang="ja-JP" dirty="0" smtClean="0"/>
              <a:t>I</a:t>
            </a:r>
            <a:r>
              <a:rPr lang="ja-JP" altLang="en-US" dirty="0"/>
              <a:t> </a:t>
            </a:r>
            <a:r>
              <a:rPr lang="en-US" altLang="ja-JP" dirty="0" smtClean="0"/>
              <a:t>am</a:t>
            </a:r>
            <a:r>
              <a:rPr lang="ja-JP" altLang="en-US" dirty="0"/>
              <a:t> </a:t>
            </a:r>
            <a:r>
              <a:rPr lang="en-US" altLang="ja-JP" dirty="0" smtClean="0"/>
              <a:t>very</a:t>
            </a:r>
            <a:r>
              <a:rPr lang="en-US" altLang="ja-JP" dirty="0" smtClean="0"/>
              <a:t> </a:t>
            </a:r>
            <a:r>
              <a:rPr lang="en-US" altLang="ja-JP" dirty="0" smtClean="0"/>
              <a:t>busy!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Go</a:t>
            </a:r>
            <a:r>
              <a:rPr lang="ja-JP" altLang="en-US" dirty="0"/>
              <a:t> </a:t>
            </a:r>
            <a:r>
              <a:rPr lang="en-US" altLang="ja-JP" dirty="0" smtClean="0"/>
              <a:t>away!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I</a:t>
            </a:r>
            <a:r>
              <a:rPr lang="ja-JP" altLang="en-US" dirty="0" smtClean="0"/>
              <a:t> </a:t>
            </a:r>
            <a:r>
              <a:rPr lang="en-US" altLang="ja-JP" dirty="0" smtClean="0"/>
              <a:t>have only</a:t>
            </a:r>
            <a:r>
              <a:rPr lang="ja-JP" altLang="en-US" dirty="0" smtClean="0"/>
              <a:t> </a:t>
            </a:r>
            <a:r>
              <a:rPr lang="en-US" altLang="ja-JP" dirty="0" smtClean="0"/>
              <a:t>one</a:t>
            </a:r>
            <a:r>
              <a:rPr lang="ja-JP" altLang="en-US" dirty="0" smtClean="0"/>
              <a:t> </a:t>
            </a:r>
            <a:r>
              <a:rPr lang="en-US" altLang="ja-JP" dirty="0" smtClean="0"/>
              <a:t>day.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222" y="2129452"/>
            <a:ext cx="3222479" cy="322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29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7038" y="5061660"/>
            <a:ext cx="10515600" cy="173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挿絵　ドア下を見ると、野球帽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の先</a:t>
            </a:r>
            <a:r>
              <a:rPr lang="ja-JP" alt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っちょが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のぞいて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います。</a:t>
            </a:r>
            <a:endParaRPr lang="en-US" altLang="ja-JP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kumimoji="1"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これなに？　あ、僕の野球帽だ。どこにあったの。</a:t>
            </a:r>
            <a:endParaRPr kumimoji="1" lang="en-US" altLang="ja-JP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きみ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、ベンチ</a:t>
            </a:r>
            <a:r>
              <a:rPr lang="ja-JP" altLang="en-US" sz="1800" dirty="0">
                <a:solidFill>
                  <a:schemeClr val="accent1">
                    <a:lumMod val="75000"/>
                  </a:schemeClr>
                </a:solidFill>
              </a:rPr>
              <a:t>の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上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でアイスを食べたよ。だれかが話しているけど、緑の帽子の端っこで見えない（</a:t>
            </a:r>
            <a:r>
              <a:rPr lang="en-US" altLang="ja-JP" sz="1800" dirty="0" smtClean="0">
                <a:solidFill>
                  <a:schemeClr val="accent1">
                    <a:lumMod val="75000"/>
                  </a:schemeClr>
                </a:solidFill>
              </a:rPr>
              <a:t>Mantis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は、さとしの緑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の帽子でつかまりそうになった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寸前だった</a:t>
            </a:r>
            <a:r>
              <a:rPr lang="en-US" altLang="ja-JP" sz="18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　　さとしは、はっとしたようだ。あ、あのときの・・</a:t>
            </a:r>
            <a:endParaRPr kumimoji="1" lang="ja-JP" alt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8866910" y="0"/>
            <a:ext cx="3654135" cy="21836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“What's</a:t>
            </a:r>
            <a:r>
              <a:rPr lang="ja-JP" altLang="en-US" dirty="0" smtClean="0"/>
              <a:t> </a:t>
            </a:r>
            <a:r>
              <a:rPr lang="en-US" altLang="ja-JP" dirty="0" smtClean="0"/>
              <a:t>this?”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“</a:t>
            </a:r>
            <a:r>
              <a:rPr lang="en-US" altLang="ja-JP" dirty="0" smtClean="0"/>
              <a:t>Ah,</a:t>
            </a:r>
            <a:r>
              <a:rPr lang="ja-JP" altLang="en-US" dirty="0" smtClean="0"/>
              <a:t> </a:t>
            </a:r>
            <a:r>
              <a:rPr lang="en-US" altLang="ja-JP" dirty="0" smtClean="0"/>
              <a:t>it’s </a:t>
            </a:r>
            <a:r>
              <a:rPr lang="en-US" altLang="ja-JP" dirty="0" smtClean="0"/>
              <a:t>my</a:t>
            </a:r>
            <a:r>
              <a:rPr lang="ja-JP" altLang="en-US" dirty="0" smtClean="0"/>
              <a:t> </a:t>
            </a:r>
            <a:r>
              <a:rPr lang="en-US" altLang="ja-JP" dirty="0" smtClean="0"/>
              <a:t>cap!”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“</a:t>
            </a:r>
            <a:r>
              <a:rPr lang="en-US" altLang="ja-JP" dirty="0" smtClean="0"/>
              <a:t>Where?”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7038" y="1160777"/>
            <a:ext cx="55106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dirty="0"/>
          </a:p>
          <a:p>
            <a:endParaRPr lang="en-US" altLang="ja-JP" sz="2800" dirty="0" smtClean="0"/>
          </a:p>
          <a:p>
            <a:endParaRPr lang="en-US" altLang="ja-JP" sz="2800" dirty="0"/>
          </a:p>
          <a:p>
            <a:r>
              <a:rPr lang="en-US" altLang="ja-JP" sz="2800" dirty="0" smtClean="0"/>
              <a:t>Satoshi,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You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ate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an ice cream</a:t>
            </a:r>
          </a:p>
          <a:p>
            <a:r>
              <a:rPr lang="en-US" altLang="ja-JP" sz="2800" dirty="0"/>
              <a:t>o</a:t>
            </a:r>
            <a:r>
              <a:rPr lang="en-US" altLang="ja-JP" sz="2800" dirty="0" smtClean="0"/>
              <a:t>n the </a:t>
            </a:r>
            <a:r>
              <a:rPr lang="en-US" altLang="ja-JP" sz="2800" dirty="0" smtClean="0"/>
              <a:t>bench</a:t>
            </a:r>
            <a:r>
              <a:rPr lang="en-US" altLang="ja-JP" sz="2800" dirty="0" smtClean="0"/>
              <a:t>. </a:t>
            </a:r>
            <a:endParaRPr lang="en-US" altLang="ja-JP" sz="2800" dirty="0" smtClean="0"/>
          </a:p>
          <a:p>
            <a:endParaRPr lang="en-US" altLang="ja-JP" sz="2800" dirty="0" smtClean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87038" y="3377394"/>
            <a:ext cx="7142018" cy="11981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Someone</a:t>
            </a:r>
            <a:r>
              <a:rPr lang="ja-JP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said under the cap.</a:t>
            </a:r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　</a:t>
            </a:r>
            <a:endParaRPr lang="en-US" altLang="ja-JP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7713518" y="2468698"/>
            <a:ext cx="3654135" cy="2183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555" y="1473017"/>
            <a:ext cx="4082355" cy="302570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736" y="3133148"/>
            <a:ext cx="531331" cy="53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83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3573" y="0"/>
            <a:ext cx="7142018" cy="19878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The last night of summer holiday,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Satoshi</a:t>
            </a:r>
            <a:r>
              <a:rPr kumimoji="1" lang="en-US" altLang="ja-JP" dirty="0" smtClean="0">
                <a:solidFill>
                  <a:schemeClr val="bg2">
                    <a:lumMod val="50000"/>
                  </a:schemeClr>
                </a:solidFill>
              </a:rPr>
              <a:t>  was doing </a:t>
            </a:r>
            <a:r>
              <a:rPr kumimoji="1" lang="en-US" altLang="ja-JP" dirty="0" smtClean="0">
                <a:solidFill>
                  <a:schemeClr val="bg2">
                    <a:lumMod val="50000"/>
                  </a:schemeClr>
                </a:solidFill>
              </a:rPr>
              <a:t>summer homework</a:t>
            </a:r>
            <a:r>
              <a:rPr kumimoji="1" lang="en-US" altLang="ja-JP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8451275" y="3046461"/>
            <a:ext cx="2812473" cy="173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“Who </a:t>
            </a:r>
            <a:r>
              <a:rPr lang="en-US" altLang="ja-JP" dirty="0" smtClean="0"/>
              <a:t>is there</a:t>
            </a:r>
            <a:r>
              <a:rPr lang="en-US" altLang="ja-JP" dirty="0" smtClean="0"/>
              <a:t>?”</a:t>
            </a:r>
            <a:endParaRPr lang="en-US" altLang="ja-JP" dirty="0" smtClean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5361710" y="2873448"/>
            <a:ext cx="2812473" cy="173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3573" y="2727974"/>
            <a:ext cx="42083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“</a:t>
            </a:r>
            <a:r>
              <a:rPr lang="en-US" altLang="ja-JP" sz="2800" dirty="0" smtClean="0"/>
              <a:t>Knock </a:t>
            </a:r>
            <a:r>
              <a:rPr lang="en-US" altLang="ja-JP" sz="2800" dirty="0" err="1" smtClean="0"/>
              <a:t>Knock</a:t>
            </a:r>
            <a:r>
              <a:rPr lang="en-US" altLang="ja-JP" sz="2800" dirty="0" smtClean="0"/>
              <a:t>.”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/>
              <a:t>                                   </a:t>
            </a:r>
            <a:endParaRPr lang="en-US" altLang="ja-JP" sz="2800" dirty="0" smtClean="0"/>
          </a:p>
          <a:p>
            <a:endParaRPr lang="en-US" altLang="ja-JP" sz="2800" dirty="0"/>
          </a:p>
          <a:p>
            <a:r>
              <a:rPr lang="en-US" altLang="ja-JP" sz="2800" dirty="0" smtClean="0"/>
              <a:t>                                                   </a:t>
            </a:r>
          </a:p>
          <a:p>
            <a:r>
              <a:rPr lang="en-US" altLang="ja-JP" sz="2800" dirty="0"/>
              <a:t>“Open the door, please.”</a:t>
            </a:r>
            <a:endParaRPr lang="ja-JP" altLang="en-US" sz="2800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8451275" y="4780949"/>
            <a:ext cx="3622961" cy="173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No,</a:t>
            </a:r>
            <a:r>
              <a:rPr lang="ja-JP" altLang="en-US" dirty="0"/>
              <a:t> </a:t>
            </a:r>
            <a:r>
              <a:rPr lang="en-US" altLang="ja-JP" dirty="0" smtClean="0"/>
              <a:t>I</a:t>
            </a:r>
            <a:r>
              <a:rPr lang="ja-JP" altLang="en-US" dirty="0"/>
              <a:t> </a:t>
            </a:r>
            <a:r>
              <a:rPr lang="en-US" altLang="ja-JP" dirty="0" smtClean="0"/>
              <a:t>am</a:t>
            </a:r>
            <a:r>
              <a:rPr lang="ja-JP" altLang="en-US" dirty="0"/>
              <a:t> </a:t>
            </a:r>
            <a:r>
              <a:rPr lang="en-US" altLang="ja-JP" dirty="0" smtClean="0"/>
              <a:t>very </a:t>
            </a:r>
            <a:r>
              <a:rPr lang="en-US" altLang="ja-JP" dirty="0" smtClean="0"/>
              <a:t>busy</a:t>
            </a:r>
            <a:r>
              <a:rPr lang="en-US" altLang="ja-JP" dirty="0" smtClean="0"/>
              <a:t>!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I</a:t>
            </a:r>
            <a:r>
              <a:rPr lang="ja-JP" altLang="en-US" dirty="0" smtClean="0"/>
              <a:t> </a:t>
            </a:r>
            <a:r>
              <a:rPr lang="en-US" altLang="ja-JP" dirty="0" smtClean="0"/>
              <a:t>have only</a:t>
            </a:r>
            <a:r>
              <a:rPr lang="ja-JP" altLang="en-US" dirty="0" smtClean="0"/>
              <a:t> </a:t>
            </a:r>
            <a:r>
              <a:rPr lang="en-US" altLang="ja-JP" dirty="0" smtClean="0"/>
              <a:t>three hours.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222" y="1860455"/>
            <a:ext cx="3222479" cy="322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260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6308" y="5463509"/>
            <a:ext cx="10515600" cy="173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挿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絵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　ドア下から青い紐が見えます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。</a:t>
            </a:r>
            <a:r>
              <a:rPr kumimoji="1"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これ</a:t>
            </a:r>
            <a:r>
              <a:rPr kumimoji="1"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なに？　あ、水泳パンツだ。どこにあったの。</a:t>
            </a:r>
            <a:endParaRPr kumimoji="1" lang="en-US" altLang="ja-JP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きみ、砂浜でスイカ食べたよ。だれかが話しているけど、水泳パンツに埋もれて見えない（</a:t>
            </a:r>
            <a:r>
              <a:rPr lang="en-US" altLang="ja-JP" sz="1800" dirty="0" smtClean="0">
                <a:solidFill>
                  <a:schemeClr val="accent1">
                    <a:lumMod val="75000"/>
                  </a:schemeClr>
                </a:solidFill>
              </a:rPr>
              <a:t>crab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さとしが泳いでいたとき、紐をひっぱったカニだ。</a:t>
            </a:r>
            <a:r>
              <a:rPr lang="en-US" altLang="ja-JP" sz="1800" dirty="0" smtClean="0">
                <a:solidFill>
                  <a:schemeClr val="accent1">
                    <a:lumMod val="75000"/>
                  </a:schemeClr>
                </a:solidFill>
              </a:rPr>
              <a:t>)  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　さとし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は、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ちょっと夏の友達のお客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が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きてちょっと嬉しそう。</a:t>
            </a:r>
            <a:endParaRPr lang="en-US" altLang="ja-JP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kumimoji="1"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海でたくさん</a:t>
            </a:r>
            <a:r>
              <a:rPr kumimoji="1"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泳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いだ楽しい夏</a:t>
            </a:r>
            <a:r>
              <a:rPr kumimoji="1"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を</a:t>
            </a:r>
            <a:r>
              <a:rPr kumimoji="1" lang="ja-JP" altLang="en-US" sz="1800" dirty="0" smtClean="0">
                <a:solidFill>
                  <a:schemeClr val="accent1">
                    <a:lumMod val="75000"/>
                  </a:schemeClr>
                </a:solidFill>
              </a:rPr>
              <a:t>思い出している。</a:t>
            </a:r>
            <a:endParaRPr kumimoji="1" lang="ja-JP" alt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7713519" y="437681"/>
            <a:ext cx="3654135" cy="21836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“</a:t>
            </a:r>
            <a:r>
              <a:rPr lang="en-US" altLang="ja-JP" dirty="0" smtClean="0"/>
              <a:t>What's</a:t>
            </a:r>
            <a:r>
              <a:rPr lang="ja-JP" altLang="en-US" dirty="0"/>
              <a:t> </a:t>
            </a:r>
            <a:r>
              <a:rPr lang="en-US" altLang="ja-JP" dirty="0" smtClean="0"/>
              <a:t>thi</a:t>
            </a:r>
            <a:r>
              <a:rPr lang="en-US" altLang="ja-JP" dirty="0"/>
              <a:t>s</a:t>
            </a:r>
            <a:r>
              <a:rPr lang="en-US" altLang="ja-JP" dirty="0" smtClean="0"/>
              <a:t>?”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“</a:t>
            </a:r>
            <a:r>
              <a:rPr lang="en-US" altLang="ja-JP" dirty="0" smtClean="0"/>
              <a:t>Ah,</a:t>
            </a:r>
            <a:r>
              <a:rPr lang="ja-JP" altLang="en-US" dirty="0" smtClean="0"/>
              <a:t> </a:t>
            </a:r>
            <a:r>
              <a:rPr lang="en-US" altLang="ja-JP" dirty="0" smtClean="0"/>
              <a:t>It's</a:t>
            </a:r>
            <a:r>
              <a:rPr lang="ja-JP" altLang="en-US" dirty="0"/>
              <a:t> </a:t>
            </a:r>
            <a:r>
              <a:rPr lang="en-US" altLang="ja-JP" dirty="0" smtClean="0"/>
              <a:t>my</a:t>
            </a:r>
            <a:r>
              <a:rPr lang="ja-JP" altLang="en-US" dirty="0" smtClean="0"/>
              <a:t> </a:t>
            </a:r>
            <a:r>
              <a:rPr lang="en-US" altLang="ja-JP" dirty="0" smtClean="0"/>
              <a:t>swim pants!”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“</a:t>
            </a:r>
            <a:r>
              <a:rPr lang="en-US" altLang="ja-JP" dirty="0" smtClean="0"/>
              <a:t>Where?”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6308" y="1584028"/>
            <a:ext cx="55106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dirty="0"/>
          </a:p>
          <a:p>
            <a:endParaRPr lang="en-US" altLang="ja-JP" sz="2800" dirty="0" smtClean="0"/>
          </a:p>
          <a:p>
            <a:endParaRPr lang="en-US" altLang="ja-JP" sz="2800" dirty="0"/>
          </a:p>
          <a:p>
            <a:r>
              <a:rPr lang="en-US" altLang="ja-JP" sz="2800" dirty="0" smtClean="0"/>
              <a:t>Satoshi,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You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ate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a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water melon</a:t>
            </a:r>
          </a:p>
          <a:p>
            <a:r>
              <a:rPr lang="en-US" altLang="ja-JP" sz="2800" dirty="0"/>
              <a:t>o</a:t>
            </a:r>
            <a:r>
              <a:rPr lang="en-US" altLang="ja-JP" sz="2800" dirty="0" smtClean="0"/>
              <a:t>n the beach. </a:t>
            </a:r>
          </a:p>
          <a:p>
            <a:endParaRPr lang="en-US" altLang="ja-JP" sz="2800" dirty="0" smtClean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56309" y="3442153"/>
            <a:ext cx="7142018" cy="11981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Someone</a:t>
            </a:r>
            <a:r>
              <a:rPr lang="ja-JP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said under the swim pants.</a:t>
            </a:r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　</a:t>
            </a:r>
            <a:endParaRPr lang="en-US" altLang="ja-JP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7713518" y="2468698"/>
            <a:ext cx="3654135" cy="2183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405270">
            <a:off x="4730737" y="1245621"/>
            <a:ext cx="3085025" cy="2776906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047" y="3560513"/>
            <a:ext cx="1096679" cy="822509"/>
          </a:xfrm>
          <a:prstGeom prst="rect">
            <a:avLst/>
          </a:prstGeom>
        </p:spPr>
      </p:pic>
      <p:sp>
        <p:nvSpPr>
          <p:cNvPr id="9" name="雲形吹き出し 8"/>
          <p:cNvSpPr/>
          <p:nvPr/>
        </p:nvSpPr>
        <p:spPr>
          <a:xfrm>
            <a:off x="8366612" y="2649820"/>
            <a:ext cx="2904005" cy="2002508"/>
          </a:xfrm>
          <a:prstGeom prst="cloudCallou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060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9663" y="-550719"/>
            <a:ext cx="7142018" cy="19878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Satoshi</a:t>
            </a:r>
            <a:r>
              <a:rPr kumimoji="1" lang="en-US" altLang="ja-JP" dirty="0" smtClean="0">
                <a:solidFill>
                  <a:schemeClr val="bg2">
                    <a:lumMod val="50000"/>
                  </a:schemeClr>
                </a:solidFill>
              </a:rPr>
              <a:t>  was doing </a:t>
            </a:r>
            <a:r>
              <a:rPr kumimoji="1" lang="en-US" altLang="ja-JP" dirty="0" smtClean="0">
                <a:solidFill>
                  <a:schemeClr val="bg2">
                    <a:lumMod val="50000"/>
                  </a:schemeClr>
                </a:solidFill>
              </a:rPr>
              <a:t>summer homework</a:t>
            </a:r>
            <a:r>
              <a:rPr kumimoji="1" lang="en-US" altLang="ja-JP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8451275" y="3046461"/>
            <a:ext cx="2812473" cy="173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“</a:t>
            </a:r>
            <a:r>
              <a:rPr lang="en-US" altLang="ja-JP" dirty="0" smtClean="0"/>
              <a:t>Who is there?”</a:t>
            </a:r>
            <a:endParaRPr lang="en-US" altLang="ja-JP" dirty="0" smtClean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5361710" y="2873448"/>
            <a:ext cx="2812473" cy="173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8207" y="2759148"/>
            <a:ext cx="42083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“</a:t>
            </a:r>
            <a:r>
              <a:rPr lang="ja-JP" altLang="en-US" sz="2800" dirty="0" smtClean="0"/>
              <a:t>どしん、</a:t>
            </a:r>
            <a:r>
              <a:rPr lang="ja-JP" altLang="en-US" sz="2800" dirty="0" err="1" smtClean="0"/>
              <a:t>ど</a:t>
            </a:r>
            <a:r>
              <a:rPr lang="ja-JP" altLang="en-US" sz="2800" dirty="0" smtClean="0"/>
              <a:t>しん</a:t>
            </a:r>
            <a:r>
              <a:rPr lang="en-US" altLang="ja-JP" sz="2800" dirty="0" smtClean="0"/>
              <a:t>”</a:t>
            </a:r>
          </a:p>
          <a:p>
            <a:endParaRPr lang="en-US" altLang="ja-JP" sz="2800" dirty="0" smtClean="0"/>
          </a:p>
          <a:p>
            <a:r>
              <a:rPr lang="en-US" altLang="ja-JP" sz="2800" dirty="0"/>
              <a:t>                                   </a:t>
            </a:r>
            <a:endParaRPr lang="en-US" altLang="ja-JP" sz="2800" dirty="0" smtClean="0"/>
          </a:p>
          <a:p>
            <a:endParaRPr lang="en-US" altLang="ja-JP" sz="2800" dirty="0"/>
          </a:p>
          <a:p>
            <a:r>
              <a:rPr lang="en-US" altLang="ja-JP" sz="2800" dirty="0" smtClean="0"/>
              <a:t>                                                   </a:t>
            </a:r>
          </a:p>
          <a:p>
            <a:r>
              <a:rPr lang="en-US" altLang="ja-JP" sz="2800" dirty="0"/>
              <a:t>“Open the door, please.”</a:t>
            </a:r>
            <a:endParaRPr lang="ja-JP" altLang="en-US" sz="2800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8451275" y="4780949"/>
            <a:ext cx="3622961" cy="173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I</a:t>
            </a:r>
            <a:r>
              <a:rPr lang="ja-JP" altLang="en-US" dirty="0" smtClean="0"/>
              <a:t> </a:t>
            </a:r>
            <a:r>
              <a:rPr lang="en-US" altLang="ja-JP" dirty="0" smtClean="0"/>
              <a:t>have no time!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I</a:t>
            </a:r>
            <a:r>
              <a:rPr lang="ja-JP" altLang="en-US" dirty="0" smtClean="0"/>
              <a:t> </a:t>
            </a:r>
            <a:r>
              <a:rPr lang="en-US" altLang="ja-JP" dirty="0" smtClean="0"/>
              <a:t>have no time!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7774" y="1648883"/>
            <a:ext cx="2507992" cy="264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927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3573" y="5069110"/>
            <a:ext cx="10515600" cy="17304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ja-JP" altLang="en-US" dirty="0" smtClean="0">
                <a:solidFill>
                  <a:srgbClr val="00B0F0"/>
                </a:solidFill>
              </a:rPr>
              <a:t>絵　ドア下から紙の端っこが見えます。</a:t>
            </a:r>
            <a:endParaRPr lang="en-US" altLang="ja-JP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00B0F0"/>
                </a:solidFill>
              </a:rPr>
              <a:t>これなに？　あ</a:t>
            </a:r>
            <a:r>
              <a:rPr lang="ja-JP" altLang="en-US" dirty="0" smtClean="0">
                <a:solidFill>
                  <a:srgbClr val="00B0F0"/>
                </a:solidFill>
              </a:rPr>
              <a:t>、設計図</a:t>
            </a:r>
            <a:r>
              <a:rPr lang="ja-JP" altLang="en-US" dirty="0" smtClean="0">
                <a:solidFill>
                  <a:srgbClr val="00B0F0"/>
                </a:solidFill>
              </a:rPr>
              <a:t>だ</a:t>
            </a:r>
            <a:r>
              <a:rPr kumimoji="1" lang="ja-JP" altLang="en-US" dirty="0" smtClean="0">
                <a:solidFill>
                  <a:srgbClr val="00B0F0"/>
                </a:solidFill>
              </a:rPr>
              <a:t>。どこにあったの。</a:t>
            </a:r>
            <a:endParaRPr kumimoji="1" lang="en-US" altLang="ja-JP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00B0F0"/>
                </a:solidFill>
              </a:rPr>
              <a:t>きみ</a:t>
            </a:r>
            <a:r>
              <a:rPr lang="ja-JP" altLang="en-US" dirty="0" smtClean="0">
                <a:solidFill>
                  <a:srgbClr val="00B0F0"/>
                </a:solidFill>
              </a:rPr>
              <a:t>、丸太小屋のそばでバーベキュー</a:t>
            </a:r>
            <a:r>
              <a:rPr lang="ja-JP" altLang="en-US" dirty="0" smtClean="0">
                <a:solidFill>
                  <a:srgbClr val="00B0F0"/>
                </a:solidFill>
              </a:rPr>
              <a:t>楽しんだよ。だれかが話しているけど、木に隠れていて見えない</a:t>
            </a:r>
            <a:endParaRPr lang="en-US" altLang="ja-JP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00B0F0"/>
                </a:solidFill>
              </a:rPr>
              <a:t>さとしは、さがしていた設計図</a:t>
            </a:r>
            <a:r>
              <a:rPr lang="ja-JP" altLang="en-US" dirty="0" smtClean="0">
                <a:solidFill>
                  <a:srgbClr val="00B0F0"/>
                </a:solidFill>
              </a:rPr>
              <a:t>が</a:t>
            </a:r>
            <a:r>
              <a:rPr lang="ja-JP" altLang="en-US" dirty="0">
                <a:solidFill>
                  <a:srgbClr val="00B0F0"/>
                </a:solidFill>
              </a:rPr>
              <a:t>戻</a:t>
            </a:r>
            <a:r>
              <a:rPr lang="ja-JP" altLang="en-US" dirty="0" smtClean="0">
                <a:solidFill>
                  <a:srgbClr val="00B0F0"/>
                </a:solidFill>
              </a:rPr>
              <a:t>ってき</a:t>
            </a:r>
            <a:r>
              <a:rPr lang="ja-JP" altLang="en-US" dirty="0">
                <a:solidFill>
                  <a:srgbClr val="00B0F0"/>
                </a:solidFill>
              </a:rPr>
              <a:t>て</a:t>
            </a:r>
            <a:r>
              <a:rPr lang="ja-JP" altLang="en-US" dirty="0" smtClean="0">
                <a:solidFill>
                  <a:srgbClr val="00B0F0"/>
                </a:solidFill>
              </a:rPr>
              <a:t>嬉しい。</a:t>
            </a:r>
            <a:endParaRPr lang="en-US" altLang="ja-JP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00B0F0"/>
                </a:solidFill>
              </a:rPr>
              <a:t>バーベキューを思い出している。でも熊はどこにいたのかな？　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8056417" y="76677"/>
            <a:ext cx="2968336" cy="21836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“What's</a:t>
            </a:r>
            <a:r>
              <a:rPr lang="ja-JP" altLang="en-US" dirty="0" smtClean="0"/>
              <a:t> </a:t>
            </a:r>
            <a:r>
              <a:rPr lang="en-US" altLang="ja-JP" dirty="0" smtClean="0"/>
              <a:t>this?”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“</a:t>
            </a:r>
            <a:r>
              <a:rPr lang="en-US" altLang="ja-JP" dirty="0" smtClean="0"/>
              <a:t>Ah,</a:t>
            </a:r>
            <a:r>
              <a:rPr lang="ja-JP" altLang="en-US" dirty="0" smtClean="0"/>
              <a:t> </a:t>
            </a:r>
            <a:r>
              <a:rPr lang="en-US" altLang="ja-JP" dirty="0" smtClean="0"/>
              <a:t>It‘s</a:t>
            </a:r>
            <a:r>
              <a:rPr lang="ja-JP" altLang="en-US" dirty="0" smtClean="0"/>
              <a:t> </a:t>
            </a:r>
            <a:r>
              <a:rPr lang="en-US" altLang="ja-JP" dirty="0" smtClean="0"/>
              <a:t>my </a:t>
            </a:r>
            <a:r>
              <a:rPr lang="en-US" altLang="ja-JP" dirty="0" smtClean="0"/>
              <a:t>plan!”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“</a:t>
            </a:r>
            <a:r>
              <a:rPr lang="en-US" altLang="ja-JP" dirty="0" smtClean="0"/>
              <a:t>Where?”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7129" y="269827"/>
            <a:ext cx="55106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dirty="0"/>
          </a:p>
          <a:p>
            <a:endParaRPr lang="en-US" altLang="ja-JP" sz="2800" dirty="0" smtClean="0"/>
          </a:p>
          <a:p>
            <a:endParaRPr lang="en-US" altLang="ja-JP" sz="2800" dirty="0"/>
          </a:p>
          <a:p>
            <a:r>
              <a:rPr lang="en-US" altLang="ja-JP" sz="2800" dirty="0" smtClean="0"/>
              <a:t>Satoshi,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You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enjoyed </a:t>
            </a:r>
            <a:r>
              <a:rPr lang="en-US" altLang="ja-JP" sz="2800" dirty="0" smtClean="0"/>
              <a:t>barbecue</a:t>
            </a:r>
            <a:endParaRPr lang="en-US" altLang="ja-JP" sz="2800" dirty="0" smtClean="0"/>
          </a:p>
          <a:p>
            <a:r>
              <a:rPr lang="en-US" altLang="ja-JP" sz="2800" dirty="0" smtClean="0"/>
              <a:t>by</a:t>
            </a:r>
            <a:r>
              <a:rPr lang="ja-JP" altLang="en-US" sz="2800" dirty="0"/>
              <a:t> </a:t>
            </a:r>
            <a:r>
              <a:rPr lang="en-US" altLang="ja-JP" sz="2800" dirty="0"/>
              <a:t>a</a:t>
            </a:r>
            <a:r>
              <a:rPr lang="en-US" altLang="ja-JP" sz="2800" dirty="0" smtClean="0"/>
              <a:t> log cabin. </a:t>
            </a:r>
          </a:p>
          <a:p>
            <a:endParaRPr lang="en-US" altLang="ja-JP" sz="2800" dirty="0" smtClean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67129" y="3526444"/>
            <a:ext cx="7142018" cy="11981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Someone</a:t>
            </a:r>
            <a:r>
              <a:rPr lang="ja-JP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said behind the </a:t>
            </a:r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tree</a:t>
            </a:r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　</a:t>
            </a:r>
            <a:endParaRPr lang="en-US" altLang="ja-JP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7713518" y="2468698"/>
            <a:ext cx="3654135" cy="2183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8115303" y="2697861"/>
            <a:ext cx="3740727" cy="21836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“Thank you.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Now I can </a:t>
            </a:r>
            <a:r>
              <a:rPr lang="en-US" altLang="ja-JP" dirty="0" smtClean="0"/>
              <a:t>finish</a:t>
            </a:r>
            <a:r>
              <a:rPr lang="en-US" altLang="ja-JP" dirty="0" smtClean="0"/>
              <a:t> summer homework.”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253" y="1853264"/>
            <a:ext cx="2675080" cy="256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10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</TotalTime>
  <Words>392</Words>
  <Application>Microsoft Office PowerPoint</Application>
  <PresentationFormat>ワイド画面</PresentationFormat>
  <Paragraphs>178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ＭＳ Ｐゴシック</vt:lpstr>
      <vt:lpstr>Algerian</vt:lpstr>
      <vt:lpstr>Arial</vt:lpstr>
      <vt:lpstr>Calibri</vt:lpstr>
      <vt:lpstr>Calibri Light</vt:lpstr>
      <vt:lpstr>Office テーマ</vt:lpstr>
      <vt:lpstr>Dear, Summer Friend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　　　　サイトワード　ビンゴ</vt:lpstr>
      <vt:lpstr>ストーリー→文字の活動　文の構造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柏木賀津子</dc:creator>
  <cp:lastModifiedBy>柏木賀津子</cp:lastModifiedBy>
  <cp:revision>39</cp:revision>
  <dcterms:created xsi:type="dcterms:W3CDTF">2017-08-04T14:05:05Z</dcterms:created>
  <dcterms:modified xsi:type="dcterms:W3CDTF">2017-08-05T17:37:43Z</dcterms:modified>
</cp:coreProperties>
</file>